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2" r:id="rId4"/>
    <p:sldId id="261" r:id="rId5"/>
    <p:sldId id="260" r:id="rId6"/>
    <p:sldId id="257" r:id="rId7"/>
    <p:sldId id="258" r:id="rId8"/>
    <p:sldId id="259" r:id="rId9"/>
    <p:sldId id="264" r:id="rId10"/>
    <p:sldId id="265" r:id="rId11"/>
    <p:sldId id="271" r:id="rId12"/>
    <p:sldId id="270" r:id="rId13"/>
    <p:sldId id="266" r:id="rId14"/>
    <p:sldId id="267" r:id="rId15"/>
    <p:sldId id="268" r:id="rId16"/>
    <p:sldId id="269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1FDD3-2232-4CDD-82CD-05FE8DA78268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9E71-0852-4570-A5F7-389841ADA1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107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1FDD3-2232-4CDD-82CD-05FE8DA78268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9E71-0852-4570-A5F7-389841ADA1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200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1FDD3-2232-4CDD-82CD-05FE8DA78268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9E71-0852-4570-A5F7-389841ADA13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5612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1FDD3-2232-4CDD-82CD-05FE8DA78268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9E71-0852-4570-A5F7-389841ADA1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228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1FDD3-2232-4CDD-82CD-05FE8DA78268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9E71-0852-4570-A5F7-389841ADA13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2940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1FDD3-2232-4CDD-82CD-05FE8DA78268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9E71-0852-4570-A5F7-389841ADA1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3611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1FDD3-2232-4CDD-82CD-05FE8DA78268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9E71-0852-4570-A5F7-389841ADA1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254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1FDD3-2232-4CDD-82CD-05FE8DA78268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9E71-0852-4570-A5F7-389841ADA1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770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1FDD3-2232-4CDD-82CD-05FE8DA78268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9E71-0852-4570-A5F7-389841ADA1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687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1FDD3-2232-4CDD-82CD-05FE8DA78268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9E71-0852-4570-A5F7-389841ADA1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941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1FDD3-2232-4CDD-82CD-05FE8DA78268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9E71-0852-4570-A5F7-389841ADA1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02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1FDD3-2232-4CDD-82CD-05FE8DA78268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9E71-0852-4570-A5F7-389841ADA1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05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1FDD3-2232-4CDD-82CD-05FE8DA78268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9E71-0852-4570-A5F7-389841ADA1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670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1FDD3-2232-4CDD-82CD-05FE8DA78268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9E71-0852-4570-A5F7-389841ADA1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579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1FDD3-2232-4CDD-82CD-05FE8DA78268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9E71-0852-4570-A5F7-389841ADA1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14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1FDD3-2232-4CDD-82CD-05FE8DA78268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9E71-0852-4570-A5F7-389841ADA1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029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1FDD3-2232-4CDD-82CD-05FE8DA78268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B119E71-0852-4570-A5F7-389841ADA1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414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LV-ga_6AJA" TargetMode="External"/><Relationship Id="rId2" Type="http://schemas.openxmlformats.org/officeDocument/2006/relationships/hyperlink" Target="https://www.ranibu.ru/chto-forma-nosa-mozhet-rasskazat-o-cheloveke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23309" y="1025236"/>
            <a:ext cx="7329054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ru-RU" sz="5400" b="1" dirty="0" smtClean="0">
                <a:ln/>
                <a:solidFill>
                  <a:schemeClr val="accent4"/>
                </a:solidFill>
              </a:rPr>
              <a:t>Мой помощник нос</a:t>
            </a:r>
            <a:endParaRPr lang="ru-RU" sz="5400" b="1" dirty="0">
              <a:ln/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70909" y="3976254"/>
            <a:ext cx="59574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dirty="0" smtClean="0">
                <a:cs typeface="Times New Roman"/>
              </a:rPr>
              <a:t>©</a:t>
            </a:r>
            <a:r>
              <a:rPr lang="ru-RU" dirty="0">
                <a:cs typeface="Times New Roman"/>
              </a:rPr>
              <a:t>Детский сад № </a:t>
            </a:r>
            <a:r>
              <a:rPr lang="ru-RU" dirty="0" smtClean="0">
                <a:cs typeface="Times New Roman"/>
              </a:rPr>
              <a:t>83</a:t>
            </a:r>
            <a:endParaRPr lang="ru-RU" dirty="0">
              <a:cs typeface="Times New Roman"/>
            </a:endParaRPr>
          </a:p>
          <a:p>
            <a:pPr>
              <a:defRPr/>
            </a:pPr>
            <a:r>
              <a:rPr lang="ru-RU" dirty="0" smtClean="0">
                <a:cs typeface="Times New Roman" pitchFamily="18" charset="0"/>
              </a:rPr>
              <a:t>Плотникова Анна Александровна</a:t>
            </a:r>
            <a:r>
              <a:rPr lang="en-US" dirty="0" smtClean="0">
                <a:cs typeface="Times New Roman" pitchFamily="18" charset="0"/>
              </a:rPr>
              <a:t>, </a:t>
            </a:r>
            <a:r>
              <a:rPr lang="ru-RU" dirty="0">
                <a:cs typeface="Times New Roman" pitchFamily="18" charset="0"/>
              </a:rPr>
              <a:t>воспитатель</a:t>
            </a:r>
          </a:p>
          <a:p>
            <a:pPr>
              <a:defRPr/>
            </a:pPr>
            <a:endParaRPr lang="ru-RU" dirty="0">
              <a:cs typeface="Times New Roman" pitchFamily="18" charset="0"/>
            </a:endParaRPr>
          </a:p>
          <a:p>
            <a:pPr algn="ctr">
              <a:defRPr/>
            </a:pPr>
            <a:r>
              <a:rPr lang="ru-RU" dirty="0">
                <a:cs typeface="Times New Roman"/>
              </a:rPr>
              <a:t>Рыбинск</a:t>
            </a:r>
          </a:p>
          <a:p>
            <a:pPr algn="ctr">
              <a:defRPr/>
            </a:pPr>
            <a:r>
              <a:rPr lang="ru-RU" dirty="0" smtClean="0">
                <a:cs typeface="Times New Roman"/>
              </a:rPr>
              <a:t>2020</a:t>
            </a:r>
            <a:endParaRPr lang="ru-RU" dirty="0"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567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74618" y="914400"/>
            <a:ext cx="8215746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ru-RU" sz="4000" b="1" dirty="0" smtClean="0">
                <a:ln/>
                <a:solidFill>
                  <a:schemeClr val="accent4"/>
                </a:solidFill>
              </a:rPr>
              <a:t>Основополагающий вопрос</a:t>
            </a:r>
            <a:endParaRPr lang="ru-RU" sz="4000" b="1" dirty="0">
              <a:ln/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53491" y="2549236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Как познать себя?</a:t>
            </a:r>
            <a:endParaRPr lang="ru-RU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72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4036" y="1011382"/>
            <a:ext cx="7910946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ru-RU" sz="4000" b="1" dirty="0" smtClean="0">
                <a:ln/>
                <a:solidFill>
                  <a:schemeClr val="accent4"/>
                </a:solidFill>
              </a:rPr>
              <a:t>Проблемный вопрос:</a:t>
            </a:r>
            <a:endParaRPr lang="ru-RU" sz="4000" b="1" dirty="0">
              <a:ln/>
              <a:solidFill>
                <a:schemeClr val="accent4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4036" y="2632364"/>
            <a:ext cx="7259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Зачем нужен нос?</a:t>
            </a:r>
            <a:endParaRPr lang="ru-RU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98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5565" y="595745"/>
            <a:ext cx="7426036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3600" b="1" dirty="0" smtClean="0">
                <a:ln/>
                <a:solidFill>
                  <a:schemeClr val="accent4"/>
                </a:solidFill>
              </a:rPr>
              <a:t>Частные вопросы и темы исследований:</a:t>
            </a:r>
            <a:endParaRPr lang="ru-RU" sz="3600" b="1" dirty="0">
              <a:ln/>
              <a:solidFill>
                <a:schemeClr val="accent4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92039" y="2341419"/>
            <a:ext cx="3283527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ru-RU" b="1" dirty="0" smtClean="0">
                <a:ln/>
                <a:solidFill>
                  <a:schemeClr val="accent4"/>
                </a:solidFill>
              </a:rPr>
              <a:t>Частный вопрос</a:t>
            </a:r>
            <a:endParaRPr lang="ru-RU" b="1" dirty="0">
              <a:ln/>
              <a:solidFill>
                <a:schemeClr val="accent4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75566" y="2341419"/>
            <a:ext cx="3616035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ru-RU" b="1" dirty="0" smtClean="0">
                <a:ln/>
                <a:solidFill>
                  <a:schemeClr val="accent4"/>
                </a:solidFill>
              </a:rPr>
              <a:t>Темы исследований</a:t>
            </a:r>
            <a:endParaRPr lang="ru-RU" b="1" dirty="0">
              <a:ln/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3172691"/>
            <a:ext cx="325581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 smtClean="0">
                <a:solidFill>
                  <a:schemeClr val="tx2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Neo Sans Intel"/>
              </a:rPr>
              <a:t>Как нос помогает человеку оберегать себя?</a:t>
            </a:r>
          </a:p>
          <a:p>
            <a:pPr algn="just">
              <a:spcAft>
                <a:spcPts val="0"/>
              </a:spcAft>
            </a:pPr>
            <a:endParaRPr lang="ru-RU" b="1" dirty="0" smtClean="0">
              <a:solidFill>
                <a:schemeClr val="tx2"/>
              </a:solidFill>
              <a:latin typeface="Neo Sans Intel"/>
              <a:ea typeface="Times New Roman" panose="02020603050405020304" pitchFamily="18" charset="0"/>
              <a:cs typeface="Neo Sans Intel"/>
            </a:endParaRPr>
          </a:p>
          <a:p>
            <a:pPr algn="just">
              <a:spcAft>
                <a:spcPts val="0"/>
              </a:spcAft>
            </a:pPr>
            <a:r>
              <a:rPr lang="ru-RU" b="1" dirty="0" smtClean="0">
                <a:solidFill>
                  <a:schemeClr val="tx2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Neo Sans Intel"/>
              </a:rPr>
              <a:t>Как мы распознаем запахи?</a:t>
            </a:r>
          </a:p>
          <a:p>
            <a:pPr algn="just">
              <a:spcAft>
                <a:spcPts val="0"/>
              </a:spcAft>
            </a:pPr>
            <a:endParaRPr lang="ru-RU" b="1" dirty="0" smtClean="0">
              <a:solidFill>
                <a:schemeClr val="tx2"/>
              </a:solidFill>
              <a:latin typeface="Neo Sans Intel"/>
              <a:ea typeface="Times New Roman" panose="02020603050405020304" pitchFamily="18" charset="0"/>
              <a:cs typeface="Neo Sans Intel"/>
            </a:endParaRPr>
          </a:p>
          <a:p>
            <a:pPr algn="just">
              <a:spcAft>
                <a:spcPts val="0"/>
              </a:spcAft>
            </a:pPr>
            <a:r>
              <a:rPr lang="ru-RU" b="1" dirty="0" smtClean="0">
                <a:solidFill>
                  <a:schemeClr val="tx2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Neo Sans Intel"/>
              </a:rPr>
              <a:t>Почему у людей разные носы?</a:t>
            </a:r>
            <a:endParaRPr lang="ru-RU" b="1" dirty="0">
              <a:solidFill>
                <a:schemeClr val="tx2"/>
              </a:solidFill>
              <a:latin typeface="Neo Sans Intel"/>
              <a:ea typeface="Times New Roman" panose="02020603050405020304" pitchFamily="18" charset="0"/>
              <a:cs typeface="Neo Sans Inte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75566" y="3172691"/>
            <a:ext cx="40455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Рассказ «Посещение врача  отоларинголога»</a:t>
            </a:r>
          </a:p>
          <a:p>
            <a:pPr algn="ctr"/>
            <a:endParaRPr lang="ru-RU" dirty="0"/>
          </a:p>
          <a:p>
            <a:r>
              <a:rPr lang="ru-RU" dirty="0" smtClean="0"/>
              <a:t>РЧП «Мир вокруг нас : запахи»</a:t>
            </a:r>
          </a:p>
          <a:p>
            <a:endParaRPr lang="ru-RU" dirty="0"/>
          </a:p>
          <a:p>
            <a:r>
              <a:rPr lang="ru-RU" dirty="0" smtClean="0"/>
              <a:t>Семейный альбом: «Мое наследие»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717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0653" y="3103418"/>
            <a:ext cx="7661564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125" lvl="0" indent="-282575" fontAlgn="base">
              <a:spcBef>
                <a:spcPts val="600"/>
              </a:spcBef>
              <a:spcAft>
                <a:spcPct val="0"/>
              </a:spcAft>
              <a:buClr>
                <a:srgbClr val="A5B592"/>
              </a:buClr>
              <a:buSzPct val="80000"/>
              <a:buFont typeface="Wingdings 2" panose="05020102010507070707" pitchFamily="18" charset="2"/>
              <a:buChar char=""/>
              <a:defRPr/>
            </a:pPr>
            <a:r>
              <a:rPr lang="ru-RU" sz="3200">
                <a:solidFill>
                  <a:srgbClr val="444D26">
                    <a:lumMod val="75000"/>
                  </a:srgbClr>
                </a:solidFill>
                <a:latin typeface="Corbel" panose="020B0503020204020204" pitchFamily="34" charset="0"/>
                <a:hlinkClick r:id="rId2" action="ppaction://hlinksldjump"/>
              </a:rPr>
              <a:t>подготовительный</a:t>
            </a:r>
            <a:r>
              <a:rPr lang="ru-RU" sz="3200">
                <a:solidFill>
                  <a:srgbClr val="444D26"/>
                </a:solidFill>
                <a:latin typeface="Corbel" panose="020B0503020204020204" pitchFamily="34" charset="0"/>
              </a:rPr>
              <a:t>;</a:t>
            </a:r>
          </a:p>
          <a:p>
            <a:pPr marL="365125" lvl="0" indent="-282575" fontAlgn="base">
              <a:spcBef>
                <a:spcPts val="600"/>
              </a:spcBef>
              <a:spcAft>
                <a:spcPct val="0"/>
              </a:spcAft>
              <a:buClr>
                <a:srgbClr val="A5B592"/>
              </a:buClr>
              <a:buSzPct val="80000"/>
              <a:buFont typeface="Wingdings 2" panose="05020102010507070707" pitchFamily="18" charset="2"/>
              <a:buChar char=""/>
              <a:defRPr/>
            </a:pPr>
            <a:r>
              <a:rPr lang="ru-RU" sz="3200">
                <a:solidFill>
                  <a:srgbClr val="444D26">
                    <a:lumMod val="75000"/>
                  </a:srgbClr>
                </a:solidFill>
                <a:latin typeface="Corbel" panose="020B0503020204020204" pitchFamily="34" charset="0"/>
                <a:hlinkClick r:id="rId3" action="ppaction://hlinksldjump"/>
              </a:rPr>
              <a:t>проектировочный</a:t>
            </a:r>
            <a:r>
              <a:rPr lang="ru-RU" sz="3200">
                <a:solidFill>
                  <a:srgbClr val="A5B592">
                    <a:lumMod val="50000"/>
                  </a:srgbClr>
                </a:solidFill>
                <a:latin typeface="Corbel" panose="020B0503020204020204" pitchFamily="34" charset="0"/>
              </a:rPr>
              <a:t>;</a:t>
            </a:r>
          </a:p>
          <a:p>
            <a:pPr marL="365125" lvl="0" indent="-282575" fontAlgn="base">
              <a:spcBef>
                <a:spcPts val="600"/>
              </a:spcBef>
              <a:spcAft>
                <a:spcPct val="0"/>
              </a:spcAft>
              <a:buClr>
                <a:srgbClr val="A5B592"/>
              </a:buClr>
              <a:buSzPct val="80000"/>
              <a:buFont typeface="Wingdings 2" panose="05020102010507070707" pitchFamily="18" charset="2"/>
              <a:buChar char=""/>
              <a:defRPr/>
            </a:pPr>
            <a:r>
              <a:rPr lang="ru-RU" sz="3200">
                <a:solidFill>
                  <a:srgbClr val="444D26">
                    <a:lumMod val="75000"/>
                  </a:srgbClr>
                </a:solidFill>
                <a:latin typeface="Corbel" panose="020B0503020204020204" pitchFamily="34" charset="0"/>
                <a:hlinkClick r:id="rId4" action="ppaction://hlinksldjump"/>
              </a:rPr>
              <a:t>практический</a:t>
            </a:r>
            <a:r>
              <a:rPr lang="ru-RU" sz="3200">
                <a:solidFill>
                  <a:srgbClr val="A5B592">
                    <a:lumMod val="50000"/>
                  </a:srgbClr>
                </a:solidFill>
                <a:latin typeface="Corbel" panose="020B0503020204020204" pitchFamily="34" charset="0"/>
              </a:rPr>
              <a:t>;</a:t>
            </a:r>
          </a:p>
          <a:p>
            <a:pPr marL="365125" lvl="0" indent="-282575" fontAlgn="base">
              <a:spcBef>
                <a:spcPts val="600"/>
              </a:spcBef>
              <a:spcAft>
                <a:spcPct val="0"/>
              </a:spcAft>
              <a:buClr>
                <a:srgbClr val="A5B592"/>
              </a:buClr>
              <a:buSzPct val="80000"/>
              <a:buFont typeface="Wingdings 2" panose="05020102010507070707" pitchFamily="18" charset="2"/>
              <a:buChar char=""/>
              <a:defRPr/>
            </a:pPr>
            <a:r>
              <a:rPr lang="ru-RU" sz="3200">
                <a:solidFill>
                  <a:srgbClr val="444D26">
                    <a:lumMod val="75000"/>
                  </a:srgbClr>
                </a:solidFill>
                <a:latin typeface="Corbel" panose="020B0503020204020204" pitchFamily="34" charset="0"/>
                <a:hlinkClick r:id="" action="ppaction://noaction"/>
              </a:rPr>
              <a:t>заключительный</a:t>
            </a:r>
            <a:r>
              <a:rPr lang="ru-RU" sz="3200">
                <a:solidFill>
                  <a:srgbClr val="A5B592">
                    <a:lumMod val="50000"/>
                  </a:srgbClr>
                </a:solidFill>
                <a:latin typeface="Corbel" panose="020B0503020204020204" pitchFamily="34" charset="0"/>
              </a:rPr>
              <a:t>.</a:t>
            </a:r>
            <a:endParaRPr lang="ru-RU" sz="3200" dirty="0">
              <a:solidFill>
                <a:srgbClr val="A5B592">
                  <a:lumMod val="50000"/>
                </a:srgbClr>
              </a:solidFill>
              <a:latin typeface="Corbel" panose="020B0503020204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23309" y="1205346"/>
            <a:ext cx="6664037" cy="75405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ru-RU" sz="4300" b="1" dirty="0">
                <a:ln/>
                <a:solidFill>
                  <a:schemeClr val="accent4"/>
                </a:solidFill>
                <a:latin typeface="Corbel" panose="020B0503020204020204" pitchFamily="34" charset="0"/>
                <a:ea typeface="+mj-ea"/>
                <a:cs typeface="+mj-cs"/>
              </a:rPr>
              <a:t>Этапы проекта:</a:t>
            </a:r>
            <a:endParaRPr lang="ru-RU" b="1" dirty="0">
              <a:ln/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13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5455" y="387927"/>
            <a:ext cx="7827818" cy="75405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ru-RU" sz="4300" b="1" dirty="0">
                <a:ln/>
                <a:solidFill>
                  <a:schemeClr val="accent4"/>
                </a:solidFill>
                <a:latin typeface="Corbel" panose="020B0503020204020204" pitchFamily="34" charset="0"/>
                <a:ea typeface="+mj-ea"/>
                <a:cs typeface="+mj-cs"/>
              </a:rPr>
              <a:t>Подготовительный (2дня)</a:t>
            </a:r>
            <a:endParaRPr lang="ru-RU" b="1" dirty="0">
              <a:ln/>
              <a:solidFill>
                <a:schemeClr val="accent4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77636" y="1274618"/>
            <a:ext cx="7938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Цель: определение проблемы, мотивация участников проекта, уточнение представлений видов деятельности.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52945" y="2590800"/>
            <a:ext cx="241069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Ребенок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948545" y="2535382"/>
            <a:ext cx="2341419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Педагог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329055" y="2590800"/>
            <a:ext cx="2341418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Р</a:t>
            </a:r>
            <a:r>
              <a:rPr lang="ru-RU" dirty="0" smtClean="0"/>
              <a:t>одитель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385454" y="3228109"/>
            <a:ext cx="20781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Осмысливает тему выбранного для себя исследования.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48545" y="3338945"/>
            <a:ext cx="289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Проводит консультацию для родителей «Как научить ребенка слышать свой организм?»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204364" y="3338945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Помогает ребенку определиться с темой детского исследования.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385454" y="5181600"/>
            <a:ext cx="6802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/>
              <a:t>Результат: определена степень готовности детей к решению проблемы. Обеспечена мотивация к участию.</a:t>
            </a:r>
            <a:endParaRPr lang="ru-RU" dirty="0"/>
          </a:p>
        </p:txBody>
      </p:sp>
      <p:sp>
        <p:nvSpPr>
          <p:cNvPr id="15" name="Выгнутая влево стрелка 14"/>
          <p:cNvSpPr/>
          <p:nvPr/>
        </p:nvSpPr>
        <p:spPr>
          <a:xfrm>
            <a:off x="8714509" y="4835236"/>
            <a:ext cx="817418" cy="13716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81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8473" y="-41379"/>
            <a:ext cx="7716982" cy="75405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ru-RU" sz="4300" b="1" dirty="0">
                <a:ln/>
                <a:solidFill>
                  <a:schemeClr val="accent4"/>
                </a:solidFill>
                <a:latin typeface="Corbel" panose="020B0503020204020204" pitchFamily="34" charset="0"/>
                <a:ea typeface="+mj-ea"/>
                <a:cs typeface="+mj-cs"/>
              </a:rPr>
              <a:t>Проектировочный (2дня)</a:t>
            </a:r>
            <a:endParaRPr lang="ru-RU" b="1" dirty="0">
              <a:ln/>
              <a:solidFill>
                <a:schemeClr val="accent4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74618" y="646791"/>
            <a:ext cx="7980218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Цель: организация детей, разработка детских исследований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88473" y="1166313"/>
            <a:ext cx="2784763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Ребенок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073236" y="1166313"/>
            <a:ext cx="2978728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Педагог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871853" y="1170870"/>
            <a:ext cx="3061855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Родитель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274618" y="1535645"/>
            <a:ext cx="279861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600" dirty="0">
                <a:solidFill>
                  <a:prstClr val="black"/>
                </a:solidFill>
                <a:latin typeface="Corbel" panose="020B0503020204020204" pitchFamily="34" charset="0"/>
              </a:rPr>
              <a:t>Входит в проектную ситуацию. </a:t>
            </a:r>
          </a:p>
          <a:p>
            <a:pPr lvl="0"/>
            <a:r>
              <a:rPr lang="ru-RU" sz="1600" dirty="0">
                <a:solidFill>
                  <a:prstClr val="black"/>
                </a:solidFill>
                <a:latin typeface="Corbel" panose="020B0503020204020204" pitchFamily="34" charset="0"/>
              </a:rPr>
              <a:t> Планирует свои действия. Составляет темы и план исследований, определяет методы и приемы работы. </a:t>
            </a:r>
          </a:p>
          <a:p>
            <a:pPr lvl="0"/>
            <a:r>
              <a:rPr lang="ru-RU" sz="1600" dirty="0">
                <a:solidFill>
                  <a:prstClr val="black"/>
                </a:solidFill>
                <a:latin typeface="Corbel" panose="020B0503020204020204" pitchFamily="34" charset="0"/>
              </a:rPr>
              <a:t>Вместе с педагогом решает:</a:t>
            </a:r>
          </a:p>
          <a:p>
            <a:pPr lvl="0"/>
            <a:r>
              <a:rPr lang="ru-RU" sz="1600" dirty="0">
                <a:solidFill>
                  <a:prstClr val="black"/>
                </a:solidFill>
                <a:latin typeface="Corbel" panose="020B0503020204020204" pitchFamily="34" charset="0"/>
              </a:rPr>
              <a:t>- к кому обратиться за помощью (взрослому, педагогу);</a:t>
            </a:r>
          </a:p>
          <a:p>
            <a:pPr lvl="0"/>
            <a:r>
              <a:rPr lang="ru-RU" sz="1600" dirty="0">
                <a:solidFill>
                  <a:prstClr val="black"/>
                </a:solidFill>
                <a:latin typeface="Corbel" panose="020B0503020204020204" pitchFamily="34" charset="0"/>
              </a:rPr>
              <a:t>- в каких источниках можно найти информацию;</a:t>
            </a:r>
          </a:p>
          <a:p>
            <a:pPr lvl="0"/>
            <a:r>
              <a:rPr lang="ru-RU" sz="1600" dirty="0">
                <a:solidFill>
                  <a:prstClr val="black"/>
                </a:solidFill>
                <a:latin typeface="Corbel" panose="020B0503020204020204" pitchFamily="34" charset="0"/>
              </a:rPr>
              <a:t>- какие предметы использовать (принадлежности, оборудование);</a:t>
            </a:r>
          </a:p>
          <a:p>
            <a:pPr lvl="0"/>
            <a:r>
              <a:rPr lang="ru-RU" sz="1600" dirty="0">
                <a:solidFill>
                  <a:prstClr val="black"/>
                </a:solidFill>
                <a:latin typeface="Corbel" panose="020B0503020204020204" pitchFamily="34" charset="0"/>
              </a:rPr>
              <a:t>- как и  с чем нужно научиться работать для достижения цели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4073236" y="1535645"/>
            <a:ext cx="297872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600" dirty="0">
                <a:solidFill>
                  <a:prstClr val="black"/>
                </a:solidFill>
                <a:latin typeface="Corbel" panose="020B0503020204020204" pitchFamily="34" charset="0"/>
              </a:rPr>
              <a:t>Создает проблемную ситуацию. Показ презентации «Мой нос». Беседа по теме: «Что такое нос?». Тест </a:t>
            </a:r>
            <a:r>
              <a:rPr lang="ru-RU" sz="1600" dirty="0" smtClean="0">
                <a:solidFill>
                  <a:prstClr val="black"/>
                </a:solidFill>
                <a:latin typeface="Corbel" panose="020B0503020204020204" pitchFamily="34" charset="0"/>
              </a:rPr>
              <a:t>Определяет </a:t>
            </a:r>
            <a:r>
              <a:rPr lang="ru-RU" sz="1600" dirty="0">
                <a:solidFill>
                  <a:prstClr val="black"/>
                </a:solidFill>
                <a:latin typeface="Corbel" panose="020B0503020204020204" pitchFamily="34" charset="0"/>
              </a:rPr>
              <a:t>вместе с детьми продукт проектной деятельности. Вводит в игровую (сюжетную ситуацию). </a:t>
            </a:r>
          </a:p>
          <a:p>
            <a:pPr lvl="0"/>
            <a:r>
              <a:rPr lang="ru-RU" sz="1600" dirty="0">
                <a:solidFill>
                  <a:prstClr val="black"/>
                </a:solidFill>
                <a:latin typeface="Corbel" panose="020B0503020204020204" pitchFamily="34" charset="0"/>
              </a:rPr>
              <a:t>Обсуждает идеи по темам детских исследований. </a:t>
            </a:r>
            <a:r>
              <a:rPr lang="ru-RU" sz="1600" dirty="0" smtClean="0">
                <a:solidFill>
                  <a:prstClr val="black"/>
                </a:solidFill>
                <a:latin typeface="Corbel" panose="020B0503020204020204" pitchFamily="34" charset="0"/>
              </a:rPr>
              <a:t>Совместно </a:t>
            </a:r>
            <a:r>
              <a:rPr lang="ru-RU" sz="1600" dirty="0">
                <a:solidFill>
                  <a:prstClr val="black"/>
                </a:solidFill>
                <a:latin typeface="Corbel" panose="020B0503020204020204" pitchFamily="34" charset="0"/>
              </a:rPr>
              <a:t>с детьми составляет темы и план исследований. Тестирует детей для выявления первичных знаний детей о функциях </a:t>
            </a:r>
            <a:r>
              <a:rPr lang="ru-RU" sz="1600" dirty="0" smtClean="0">
                <a:solidFill>
                  <a:prstClr val="black"/>
                </a:solidFill>
                <a:latin typeface="Corbel" panose="020B0503020204020204" pitchFamily="34" charset="0"/>
              </a:rPr>
              <a:t>носа</a:t>
            </a:r>
          </a:p>
          <a:p>
            <a:pPr lvl="0"/>
            <a:r>
              <a:rPr lang="ru-RU" sz="1600" dirty="0" smtClean="0">
                <a:solidFill>
                  <a:prstClr val="black"/>
                </a:solidFill>
                <a:latin typeface="Corbel" panose="020B0503020204020204" pitchFamily="34" charset="0"/>
              </a:rPr>
              <a:t>Планирует деятельность </a:t>
            </a:r>
            <a:r>
              <a:rPr lang="ru-RU" sz="1600" dirty="0">
                <a:solidFill>
                  <a:prstClr val="black"/>
                </a:solidFill>
                <a:latin typeface="Corbel" panose="020B0503020204020204" pitchFamily="34" charset="0"/>
              </a:rPr>
              <a:t>группы и каждого ребенка с учетом проявленного интереса к теме.</a:t>
            </a:r>
          </a:p>
          <a:p>
            <a:pPr lvl="0"/>
            <a:endParaRPr lang="ru-RU" sz="1600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51964" y="1544759"/>
            <a:ext cx="288174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600" dirty="0">
                <a:solidFill>
                  <a:prstClr val="black"/>
                </a:solidFill>
                <a:latin typeface="Corbel" panose="020B0503020204020204" pitchFamily="34" charset="0"/>
              </a:rPr>
              <a:t>Оказывает информационную помощь для осознания и принятия детьми проектной задачи.</a:t>
            </a:r>
          </a:p>
          <a:p>
            <a:pPr lvl="0"/>
            <a:endParaRPr lang="ru-RU" sz="1600" dirty="0">
              <a:solidFill>
                <a:prstClr val="black"/>
              </a:solidFill>
              <a:latin typeface="Corbel" panose="020B0503020204020204" pitchFamily="34" charset="0"/>
            </a:endParaRPr>
          </a:p>
          <a:p>
            <a:pPr lvl="0"/>
            <a:r>
              <a:rPr lang="ru-RU" sz="1600" dirty="0">
                <a:solidFill>
                  <a:prstClr val="black"/>
                </a:solidFill>
                <a:latin typeface="Corbel" panose="020B0503020204020204" pitchFamily="34" charset="0"/>
              </a:rPr>
              <a:t>Планирует и предлагает свою помощь в проведении исследования.</a:t>
            </a:r>
          </a:p>
          <a:p>
            <a:pPr lvl="0"/>
            <a:r>
              <a:rPr lang="ru-RU" sz="1600" dirty="0">
                <a:solidFill>
                  <a:prstClr val="black"/>
                </a:solidFill>
                <a:latin typeface="Corbel" panose="020B0503020204020204" pitchFamily="34" charset="0"/>
              </a:rPr>
              <a:t>Обсуждает с ребенком возможные способы поиска решений к поставленным задачам. </a:t>
            </a:r>
          </a:p>
          <a:p>
            <a:pPr lvl="0"/>
            <a:r>
              <a:rPr lang="ru-RU" sz="1600" dirty="0">
                <a:solidFill>
                  <a:prstClr val="black"/>
                </a:solidFill>
                <a:latin typeface="Corbel" panose="020B0503020204020204" pitchFamily="34" charset="0"/>
              </a:rPr>
              <a:t>Заинтересовывает данной темой своего ребенка.</a:t>
            </a:r>
          </a:p>
          <a:p>
            <a:pPr lvl="0"/>
            <a:r>
              <a:rPr lang="ru-RU" sz="1600" dirty="0">
                <a:solidFill>
                  <a:prstClr val="black"/>
                </a:solidFill>
                <a:latin typeface="Corbel" panose="020B0503020204020204" pitchFamily="34" charset="0"/>
              </a:rPr>
              <a:t>Помогает выявить отношение ребенка к теме проекта: </a:t>
            </a:r>
            <a:r>
              <a:rPr lang="ru-RU" sz="1600" dirty="0" smtClean="0">
                <a:solidFill>
                  <a:prstClr val="black"/>
                </a:solidFill>
                <a:latin typeface="Corbel" panose="020B0503020204020204" pitchFamily="34" charset="0"/>
              </a:rPr>
              <a:t>«Мой помощник нос»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352801" y="6306182"/>
            <a:ext cx="4211782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Результат: определен план работы</a:t>
            </a:r>
            <a:endParaRPr lang="ru-RU" dirty="0"/>
          </a:p>
        </p:txBody>
      </p:sp>
      <p:sp>
        <p:nvSpPr>
          <p:cNvPr id="13" name="Стрелка вправо 12"/>
          <p:cNvSpPr/>
          <p:nvPr/>
        </p:nvSpPr>
        <p:spPr>
          <a:xfrm>
            <a:off x="7910945" y="6214939"/>
            <a:ext cx="1094510" cy="551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00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290945"/>
            <a:ext cx="7065818" cy="75405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ru-RU" sz="4300" b="1" dirty="0">
                <a:ln/>
                <a:solidFill>
                  <a:schemeClr val="accent4"/>
                </a:solidFill>
                <a:latin typeface="Corbel" panose="020B0503020204020204" pitchFamily="34" charset="0"/>
                <a:ea typeface="+mj-ea"/>
                <a:cs typeface="+mj-cs"/>
              </a:rPr>
              <a:t>Практический (4 занятия)</a:t>
            </a:r>
            <a:endParaRPr lang="ru-RU" b="1" dirty="0">
              <a:ln/>
              <a:solidFill>
                <a:schemeClr val="accent4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7182" y="1009341"/>
            <a:ext cx="7329054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Цель:  закрепление полученных знаний; приобретение необходимых навыков.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00545" y="1713407"/>
            <a:ext cx="3144982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Р</a:t>
            </a:r>
            <a:r>
              <a:rPr lang="ru-RU" dirty="0" smtClean="0"/>
              <a:t>ебенок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003964" y="1713407"/>
            <a:ext cx="3158836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Педагог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148946" y="1713407"/>
            <a:ext cx="2757055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Родитель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58982" y="2013557"/>
            <a:ext cx="314498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latin typeface="Garamond" panose="02020404030301010803" pitchFamily="18" charset="0"/>
                <a:ea typeface="Times New Roman" panose="02020603050405020304" pitchFamily="18" charset="0"/>
              </a:rPr>
              <a:t>Собирает информацию самостоятельно и с помощью </a:t>
            </a:r>
            <a:r>
              <a:rPr lang="ru-RU" dirty="0" smtClean="0">
                <a:latin typeface="Garamond" panose="02020404030301010803" pitchFamily="18" charset="0"/>
                <a:ea typeface="Times New Roman" panose="02020603050405020304" pitchFamily="18" charset="0"/>
              </a:rPr>
              <a:t>взрослых. </a:t>
            </a:r>
          </a:p>
          <a:p>
            <a:pPr>
              <a:spcAft>
                <a:spcPts val="0"/>
              </a:spcAft>
            </a:pPr>
            <a:r>
              <a:rPr lang="ru-RU" dirty="0" smtClean="0">
                <a:latin typeface="Garamond" panose="02020404030301010803" pitchFamily="18" charset="0"/>
                <a:ea typeface="Times New Roman" panose="02020603050405020304" pitchFamily="18" charset="0"/>
              </a:rPr>
              <a:t>Создают </a:t>
            </a:r>
            <a:r>
              <a:rPr lang="ru-RU" dirty="0">
                <a:latin typeface="Garamond" panose="02020404030301010803" pitchFamily="18" charset="0"/>
                <a:ea typeface="Times New Roman" panose="02020603050405020304" pitchFamily="18" charset="0"/>
              </a:rPr>
              <a:t>презентации детских исследований: «Мой загадочный организм : нос», «Нос – красота или польза?»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Самостоятельно играют в компьютерные игры серия «Уроки Кости </a:t>
            </a:r>
            <a:r>
              <a:rPr lang="ru-RU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Косточкина</a:t>
            </a:r>
            <a:r>
              <a:rPr lang="ru-RU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в ходе которых происходит формирование специфических знаний, умений, навыков по теме проекта.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003964" y="2094361"/>
            <a:ext cx="33528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prstClr val="black"/>
                </a:solidFill>
                <a:latin typeface="Corbel" panose="020B0503020204020204" pitchFamily="34" charset="0"/>
              </a:rPr>
              <a:t>Создает условия для детских исследований. Проводит занятие по теме: </a:t>
            </a:r>
            <a:r>
              <a:rPr lang="ru-RU" sz="1600" dirty="0" smtClean="0">
                <a:solidFill>
                  <a:prstClr val="black"/>
                </a:solidFill>
                <a:latin typeface="Corbel" panose="020B0503020204020204" pitchFamily="34" charset="0"/>
              </a:rPr>
              <a:t>«Мой помощник нос»,</a:t>
            </a:r>
            <a:r>
              <a:rPr lang="ru-RU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играет </a:t>
            </a:r>
            <a:r>
              <a:rPr lang="ru-RU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детьми в компьютерные игры «Собери картинку»,  Уроки Кости </a:t>
            </a:r>
            <a:r>
              <a:rPr lang="ru-RU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Косточкина</a:t>
            </a:r>
            <a:r>
              <a:rPr lang="ru-RU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игры </a:t>
            </a:r>
            <a:r>
              <a:rPr lang="ru-RU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«Определи по запаху», «Теплый-холодный», «Ласковый- грубый</a:t>
            </a:r>
            <a:r>
              <a:rPr lang="ru-RU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pPr algn="just">
              <a:spcAft>
                <a:spcPts val="0"/>
              </a:spcAft>
            </a:pPr>
            <a:r>
              <a:rPr lang="ru-RU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Garamond" panose="02020404030301010803" pitchFamily="18" charset="0"/>
                <a:ea typeface="Times New Roman" panose="02020603050405020304" pitchFamily="18" charset="0"/>
              </a:rPr>
              <a:t>«Моя семья», «В поликлинике», коллекция «Семейный альбом» (мое наследие); составляет рассказ «Посещение врача отоларинголога».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Garamond" panose="02020404030301010803" pitchFamily="18" charset="0"/>
                <a:ea typeface="Times New Roman" panose="02020603050405020304" pitchFamily="18" charset="0"/>
              </a:rPr>
              <a:t>Кроссворд, тест, загадки о носе.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633855" y="2267405"/>
            <a:ext cx="2286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600" dirty="0">
                <a:solidFill>
                  <a:prstClr val="black"/>
                </a:solidFill>
                <a:latin typeface="Corbel" panose="020B0503020204020204" pitchFamily="34" charset="0"/>
              </a:rPr>
              <a:t>Оказывает помощь в сборе материала для осуществления проекта. Организует самостоятельную деятельность ребенка по теме исследования в домашних условиях.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66454" y="6122374"/>
            <a:ext cx="6747163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Результат: материалы детских исследований. Получение знаний и их систематизация.</a:t>
            </a:r>
          </a:p>
        </p:txBody>
      </p:sp>
      <p:sp>
        <p:nvSpPr>
          <p:cNvPr id="13" name="Стрелка вправо 12"/>
          <p:cNvSpPr/>
          <p:nvPr/>
        </p:nvSpPr>
        <p:spPr>
          <a:xfrm>
            <a:off x="8513617" y="6123709"/>
            <a:ext cx="879765" cy="4373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88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40327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b="1" dirty="0">
                <a:ln/>
                <a:solidFill>
                  <a:schemeClr val="accent4"/>
                </a:solidFill>
              </a:rPr>
              <a:t>Заключительный (1 занятие)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22340" y="1149927"/>
            <a:ext cx="8314266" cy="36093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Цель: подведение итогов. </a:t>
            </a:r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322340" y="1648691"/>
            <a:ext cx="2681624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Ребенок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003964" y="1648691"/>
            <a:ext cx="2951018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Педагог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954983" y="1648691"/>
            <a:ext cx="2681624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Родитель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322340" y="2133600"/>
            <a:ext cx="26816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Выступает </a:t>
            </a:r>
            <a:r>
              <a:rPr lang="ru-RU" dirty="0"/>
              <a:t>со своим исследованием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Участвует в организации выставки </a:t>
            </a:r>
            <a:endParaRPr lang="ru-RU" dirty="0"/>
          </a:p>
          <a:p>
            <a:r>
              <a:rPr lang="ru-RU" dirty="0"/>
              <a:t>Самооценка результатов участия в проектной деятельности.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28655" y="2133600"/>
            <a:ext cx="297872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Оформляет выставку фотографий «Мой нос-мое наследие» в уголке социально-коммуникативного развития. Проводит итоговое оценивание результатов проектной деятельности. Информирует родителей о результатах деятельности.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87491" y="2133600"/>
            <a:ext cx="23491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/>
              <a:t>Помогают в подготовке итоговых мероприятий и создании выставки.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354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9418" y="609600"/>
            <a:ext cx="7578437" cy="6096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4300" b="1" dirty="0">
                <a:ln/>
                <a:solidFill>
                  <a:schemeClr val="accent4"/>
                </a:solidFill>
                <a:latin typeface="Corbel" panose="020B0503020204020204" pitchFamily="34" charset="0"/>
              </a:rPr>
              <a:t>Учебно-методический пакет</a:t>
            </a:r>
            <a:endParaRPr lang="ru-RU" b="1" dirty="0">
              <a:ln/>
              <a:solidFill>
                <a:schemeClr val="accent4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1900" b="1" dirty="0"/>
              <a:t>визитка; </a:t>
            </a:r>
          </a:p>
          <a:p>
            <a:r>
              <a:rPr lang="ru-RU" sz="1900" b="1" dirty="0"/>
              <a:t>методические материалы:</a:t>
            </a:r>
          </a:p>
          <a:p>
            <a:r>
              <a:rPr lang="ru-RU" sz="1900" b="1" dirty="0"/>
              <a:t>- самооценка;</a:t>
            </a:r>
          </a:p>
          <a:p>
            <a:r>
              <a:rPr lang="ru-RU" sz="1900" b="1" dirty="0"/>
              <a:t>- итоговое оценивание;</a:t>
            </a:r>
          </a:p>
          <a:p>
            <a:r>
              <a:rPr lang="ru-RU" sz="1900" b="1" dirty="0"/>
              <a:t>-  конспект сюжетно-ролевой игры;</a:t>
            </a:r>
          </a:p>
          <a:p>
            <a:r>
              <a:rPr lang="ru-RU" sz="1900" b="1" dirty="0"/>
              <a:t> - конспект консультации для родителей;</a:t>
            </a:r>
          </a:p>
          <a:p>
            <a:r>
              <a:rPr lang="ru-RU" sz="1900" b="1" dirty="0"/>
              <a:t> - конспект занятия на тему: </a:t>
            </a:r>
            <a:r>
              <a:rPr lang="ru-RU" sz="1900" b="1" dirty="0" smtClean="0"/>
              <a:t>«Мой загадочный нос»;</a:t>
            </a:r>
            <a:endParaRPr lang="ru-RU" sz="1900" b="1" dirty="0"/>
          </a:p>
          <a:p>
            <a:r>
              <a:rPr lang="ru-RU" sz="1900" b="1" dirty="0"/>
              <a:t> - благодарность;</a:t>
            </a:r>
          </a:p>
          <a:p>
            <a:r>
              <a:rPr lang="ru-RU" sz="1900" b="1" dirty="0"/>
              <a:t> - календарь;</a:t>
            </a:r>
          </a:p>
          <a:p>
            <a:r>
              <a:rPr lang="ru-RU" sz="1900" b="1" dirty="0"/>
              <a:t>- карта дидактического ресурса (упражнение);</a:t>
            </a:r>
          </a:p>
          <a:p>
            <a:r>
              <a:rPr lang="ru-RU" sz="1900" b="1" dirty="0"/>
              <a:t>- карта дидактического ресурса (игра);</a:t>
            </a:r>
          </a:p>
          <a:p>
            <a:r>
              <a:rPr lang="ru-RU" sz="1900" b="1" dirty="0"/>
              <a:t>- карта дидактического ресурса (задание);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11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61" y="581891"/>
            <a:ext cx="7025794" cy="65116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4300" b="1" dirty="0">
                <a:ln/>
                <a:solidFill>
                  <a:schemeClr val="accent4"/>
                </a:solidFill>
                <a:latin typeface="Corbel" panose="020B0503020204020204" pitchFamily="34" charset="0"/>
              </a:rPr>
              <a:t>Учебно-методический пакет</a:t>
            </a:r>
            <a:endParaRPr lang="ru-RU" b="1" dirty="0">
              <a:ln/>
              <a:solidFill>
                <a:schemeClr val="accent4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Презентации детских работ</a:t>
            </a:r>
          </a:p>
          <a:p>
            <a:r>
              <a:rPr lang="ru-RU" dirty="0" smtClean="0"/>
              <a:t>1.«Почему у людей разные носы»</a:t>
            </a:r>
          </a:p>
          <a:p>
            <a:r>
              <a:rPr lang="ru-RU" dirty="0" smtClean="0"/>
              <a:t>2. «В мире запахов»</a:t>
            </a:r>
          </a:p>
          <a:p>
            <a:r>
              <a:rPr lang="ru-RU" dirty="0" smtClean="0"/>
              <a:t>Консультация «Нос ответит на вопрос»(профилактика заболеваний носа)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302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4945" y="623455"/>
            <a:ext cx="8575963" cy="255454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ru-RU" sz="4000" b="1" dirty="0" smtClean="0">
                <a:ln/>
                <a:solidFill>
                  <a:schemeClr val="accent4"/>
                </a:solidFill>
              </a:rPr>
              <a:t>       Творческое название </a:t>
            </a:r>
          </a:p>
          <a:p>
            <a:endParaRPr lang="ru-RU" sz="4000" b="1" dirty="0">
              <a:ln/>
              <a:solidFill>
                <a:schemeClr val="accent4"/>
              </a:solidFill>
            </a:endParaRPr>
          </a:p>
          <a:p>
            <a:pPr algn="ctr"/>
            <a:r>
              <a:rPr lang="ru-RU" sz="4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Носики- </a:t>
            </a:r>
            <a:r>
              <a:rPr lang="ru-RU" sz="40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курносики</a:t>
            </a:r>
            <a:r>
              <a:rPr lang="ru-RU" sz="4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задают                                    вопросики </a:t>
            </a:r>
            <a:endParaRPr lang="ru-RU" sz="4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32" t="1620" r="20481" b="1"/>
          <a:stretch/>
        </p:blipFill>
        <p:spPr>
          <a:xfrm>
            <a:off x="5291847" y="3534148"/>
            <a:ext cx="2105006" cy="3323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51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4067" y="290946"/>
            <a:ext cx="7023201" cy="652329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Дидактические материалы</a:t>
            </a:r>
          </a:p>
          <a:p>
            <a:r>
              <a:rPr lang="ru-RU" dirty="0" smtClean="0"/>
              <a:t>Игры «Разрезные картинки», Уроки Кости </a:t>
            </a:r>
            <a:r>
              <a:rPr lang="ru-RU" dirty="0" err="1" smtClean="0"/>
              <a:t>Косточкина</a:t>
            </a:r>
            <a:r>
              <a:rPr lang="ru-RU" dirty="0" smtClean="0"/>
              <a:t>, «Определи по запаху», «</a:t>
            </a:r>
            <a:r>
              <a:rPr lang="ru-RU" dirty="0"/>
              <a:t>Т</a:t>
            </a:r>
            <a:r>
              <a:rPr lang="ru-RU" dirty="0" smtClean="0"/>
              <a:t>еплый- холодный», «Ласковый- грубый», «Моя семья», «Поликлиника».</a:t>
            </a:r>
          </a:p>
          <a:p>
            <a:r>
              <a:rPr lang="ru-RU" dirty="0" smtClean="0"/>
              <a:t>Упражнение «Волшебное дыхание»</a:t>
            </a:r>
          </a:p>
          <a:p>
            <a:r>
              <a:rPr lang="ru-RU" dirty="0" smtClean="0"/>
              <a:t>Дидактическая игра «Будь </a:t>
            </a:r>
            <a:r>
              <a:rPr lang="ru-RU" dirty="0" err="1" smtClean="0"/>
              <a:t>здоров,Женя</a:t>
            </a:r>
            <a:r>
              <a:rPr lang="ru-RU" dirty="0" smtClean="0"/>
              <a:t>!»</a:t>
            </a:r>
          </a:p>
          <a:p>
            <a:r>
              <a:rPr lang="ru-RU" dirty="0" smtClean="0"/>
              <a:t>Кроссворд «Мой помощник нос»</a:t>
            </a:r>
          </a:p>
          <a:p>
            <a:r>
              <a:rPr lang="ru-RU" dirty="0" smtClean="0"/>
              <a:t>Иллюстрированная книга «В чудесной стране </a:t>
            </a:r>
            <a:r>
              <a:rPr lang="ru-RU" dirty="0" err="1"/>
              <a:t>Н</a:t>
            </a:r>
            <a:r>
              <a:rPr lang="ru-RU" dirty="0" err="1" smtClean="0"/>
              <a:t>осарии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Загадки про нос</a:t>
            </a:r>
          </a:p>
          <a:p>
            <a:r>
              <a:rPr lang="ru-RU" dirty="0" smtClean="0"/>
              <a:t>Пословицы про нос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433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43123" y="429490"/>
            <a:ext cx="6694824" cy="692727"/>
          </a:xfrm>
        </p:spPr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l"/>
            <a:r>
              <a:rPr lang="ru-RU" b="1" dirty="0" smtClean="0">
                <a:ln/>
                <a:solidFill>
                  <a:schemeClr val="accent4"/>
                </a:solidFill>
              </a:rPr>
              <a:t>Библиография</a:t>
            </a:r>
            <a:endParaRPr lang="ru-RU" b="1" dirty="0">
              <a:ln/>
              <a:solidFill>
                <a:schemeClr val="accent4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29976" y="1293779"/>
            <a:ext cx="7766936" cy="3319785"/>
          </a:xfrm>
        </p:spPr>
        <p:txBody>
          <a:bodyPr/>
          <a:lstStyle/>
          <a:p>
            <a:pPr marL="82550" lvl="0" algn="l" defTabSz="914400" fontAlgn="base">
              <a:spcBef>
                <a:spcPts val="600"/>
              </a:spcBef>
              <a:spcAft>
                <a:spcPct val="0"/>
              </a:spcAft>
              <a:buClr>
                <a:srgbClr val="A5B592"/>
              </a:buClr>
              <a:defRPr/>
            </a:pPr>
            <a:r>
              <a:rPr lang="ru-RU" sz="2400" dirty="0" smtClean="0">
                <a:solidFill>
                  <a:prstClr val="black"/>
                </a:solidFill>
                <a:latin typeface="Corbel" pitchFamily="34" charset="0"/>
              </a:rPr>
              <a:t>1.  </a:t>
            </a:r>
            <a:r>
              <a:rPr lang="en-US" sz="2400" dirty="0" smtClean="0">
                <a:solidFill>
                  <a:prstClr val="black"/>
                </a:solidFill>
                <a:latin typeface="Corbel" pitchFamily="34" charset="0"/>
              </a:rPr>
              <a:t>ФГОС </a:t>
            </a:r>
            <a:r>
              <a:rPr lang="en-US" sz="2400" dirty="0">
                <a:solidFill>
                  <a:prstClr val="black"/>
                </a:solidFill>
                <a:latin typeface="Corbel" pitchFamily="34" charset="0"/>
              </a:rPr>
              <a:t>ДО – </a:t>
            </a:r>
            <a:r>
              <a:rPr lang="en-US" sz="2400" dirty="0" err="1">
                <a:solidFill>
                  <a:prstClr val="black"/>
                </a:solidFill>
                <a:latin typeface="Corbel" pitchFamily="34" charset="0"/>
              </a:rPr>
              <a:t>Федеральный</a:t>
            </a:r>
            <a:r>
              <a:rPr lang="en-US" sz="2400" dirty="0">
                <a:solidFill>
                  <a:prstClr val="black"/>
                </a:solidFill>
                <a:latin typeface="Corbel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orbel" pitchFamily="34" charset="0"/>
              </a:rPr>
              <a:t>государственный</a:t>
            </a:r>
            <a:r>
              <a:rPr lang="en-US" sz="2400" dirty="0">
                <a:solidFill>
                  <a:prstClr val="black"/>
                </a:solidFill>
                <a:latin typeface="Corbel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orbel" pitchFamily="34" charset="0"/>
              </a:rPr>
              <a:t>стандарт</a:t>
            </a:r>
            <a:r>
              <a:rPr lang="en-US" sz="2400" dirty="0">
                <a:solidFill>
                  <a:prstClr val="black"/>
                </a:solidFill>
                <a:latin typeface="Corbel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orbel" pitchFamily="34" charset="0"/>
              </a:rPr>
              <a:t>дошкольного</a:t>
            </a:r>
            <a:r>
              <a:rPr lang="en-US" sz="2400" dirty="0">
                <a:solidFill>
                  <a:prstClr val="black"/>
                </a:solidFill>
                <a:latin typeface="Corbel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orbel" pitchFamily="34" charset="0"/>
              </a:rPr>
              <a:t>образования</a:t>
            </a:r>
            <a:r>
              <a:rPr lang="ru-RU" sz="2400" dirty="0">
                <a:solidFill>
                  <a:prstClr val="black"/>
                </a:solidFill>
                <a:latin typeface="Corbel" panose="020B0503020204020204" pitchFamily="34" charset="0"/>
              </a:rPr>
              <a:t>. – М.: УЦ Перспектива, 2014.</a:t>
            </a:r>
          </a:p>
          <a:p>
            <a:pPr marL="82550" lvl="0" algn="l" defTabSz="914400" fontAlgn="base">
              <a:spcBef>
                <a:spcPts val="600"/>
              </a:spcBef>
              <a:spcAft>
                <a:spcPct val="0"/>
              </a:spcAft>
              <a:buClr>
                <a:srgbClr val="A5B592"/>
              </a:buClr>
              <a:defRPr/>
            </a:pPr>
            <a:r>
              <a:rPr lang="ru-RU" sz="2400" dirty="0" smtClean="0">
                <a:solidFill>
                  <a:prstClr val="black"/>
                </a:solidFill>
                <a:latin typeface="Corbel" panose="020B0503020204020204" pitchFamily="34" charset="0"/>
              </a:rPr>
              <a:t>2. Образовательная программа «От рождения до школы»</a:t>
            </a:r>
          </a:p>
          <a:p>
            <a:pPr marL="82550" lvl="0" algn="l" defTabSz="914400" fontAlgn="base">
              <a:spcBef>
                <a:spcPts val="600"/>
              </a:spcBef>
              <a:spcAft>
                <a:spcPct val="0"/>
              </a:spcAft>
              <a:buClr>
                <a:srgbClr val="A5B592"/>
              </a:buClr>
              <a:defRPr/>
            </a:pPr>
            <a:r>
              <a:rPr lang="ru-RU" sz="2400" dirty="0" smtClean="0">
                <a:solidFill>
                  <a:prstClr val="black"/>
                </a:solidFill>
                <a:latin typeface="Corbel" panose="020B0503020204020204" pitchFamily="34" charset="0"/>
              </a:rPr>
              <a:t>3</a:t>
            </a:r>
            <a:r>
              <a:rPr lang="ru-RU" sz="2400" dirty="0">
                <a:solidFill>
                  <a:prstClr val="black"/>
                </a:solidFill>
                <a:latin typeface="Corbel" panose="020B0503020204020204" pitchFamily="34" charset="0"/>
              </a:rPr>
              <a:t>. </a:t>
            </a:r>
            <a:r>
              <a:rPr lang="ru-RU" sz="2400" dirty="0" err="1" smtClean="0">
                <a:solidFill>
                  <a:prstClr val="black"/>
                </a:solidFill>
                <a:latin typeface="Corbel" panose="020B0503020204020204" pitchFamily="34" charset="0"/>
              </a:rPr>
              <a:t>Алехо</a:t>
            </a:r>
            <a:r>
              <a:rPr lang="ru-RU" sz="2400" dirty="0" smtClean="0">
                <a:solidFill>
                  <a:prstClr val="black"/>
                </a:solidFill>
                <a:latin typeface="Corbel" panose="020B0503020204020204" pitchFamily="34" charset="0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Corbel" panose="020B0503020204020204" pitchFamily="34" charset="0"/>
              </a:rPr>
              <a:t>Родригес-Вида: Тело человека. Нескучная анатомия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578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b="1" dirty="0" smtClean="0">
                <a:ln/>
                <a:solidFill>
                  <a:schemeClr val="accent4"/>
                </a:solidFill>
              </a:rPr>
              <a:t>Интернет источники</a:t>
            </a:r>
            <a:endParaRPr lang="ru-RU" b="1" dirty="0">
              <a:ln/>
              <a:solidFill>
                <a:schemeClr val="accent4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1.Конспект занятия по разделу «Познаю себя»</a:t>
            </a:r>
            <a:endParaRPr lang="ru-RU" dirty="0"/>
          </a:p>
          <a:p>
            <a:r>
              <a:rPr lang="en-US" dirty="0" smtClean="0"/>
              <a:t>https</a:t>
            </a:r>
            <a:r>
              <a:rPr lang="en-US" dirty="0"/>
              <a:t>://nsportal.ru/detskiy-sad/zdorovyy-obraz-zhizni/2014/06/09/moy-pomoshchnik-nos</a:t>
            </a:r>
          </a:p>
          <a:p>
            <a:r>
              <a:rPr lang="en-US" dirty="0" smtClean="0"/>
              <a:t>2.</a:t>
            </a:r>
            <a:r>
              <a:rPr lang="ru-RU" dirty="0" smtClean="0"/>
              <a:t>Тест о форме носа и ее значение</a:t>
            </a: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www.ranibu.ru/chto-forma-nosa-mozhet-rasskazat-o-cheloveke.html</a:t>
            </a:r>
            <a:endParaRPr lang="ru-RU" dirty="0" smtClean="0"/>
          </a:p>
          <a:p>
            <a:r>
              <a:rPr lang="ru-RU" dirty="0" smtClean="0"/>
              <a:t>3. Откуда в носу козявки?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www.youtube.com/watch?v=xLV-ga_6AJA</a:t>
            </a:r>
            <a:endParaRPr lang="ru-RU" dirty="0" smtClean="0"/>
          </a:p>
          <a:p>
            <a:r>
              <a:rPr lang="ru-RU" dirty="0" smtClean="0"/>
              <a:t>Как избавиться от заложенности носа?</a:t>
            </a:r>
          </a:p>
          <a:p>
            <a:r>
              <a:rPr lang="en-US" dirty="0"/>
              <a:t>https://www.youtube.com/watch?v=5UXGifuKh2o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763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2836" y="2341418"/>
            <a:ext cx="7800109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125" lvl="0" indent="-282575" fontAlgn="base">
              <a:spcBef>
                <a:spcPts val="600"/>
              </a:spcBef>
              <a:spcAft>
                <a:spcPct val="0"/>
              </a:spcAft>
              <a:buClr>
                <a:srgbClr val="A5B592"/>
              </a:buClr>
              <a:buSzPct val="80000"/>
              <a:buFont typeface="Wingdings 2" panose="05020102010507070707" pitchFamily="18" charset="2"/>
              <a:buChar char=""/>
              <a:defRPr/>
            </a:pPr>
            <a:r>
              <a:rPr lang="ru-RU" sz="3200">
                <a:solidFill>
                  <a:srgbClr val="444D26">
                    <a:lumMod val="75000"/>
                  </a:srgbClr>
                </a:solidFill>
                <a:latin typeface="Corbel" panose="020B0503020204020204" pitchFamily="34" charset="0"/>
              </a:rPr>
              <a:t>групповой;</a:t>
            </a:r>
          </a:p>
          <a:p>
            <a:pPr marL="365125" lvl="0" indent="-282575" fontAlgn="base">
              <a:spcBef>
                <a:spcPts val="600"/>
              </a:spcBef>
              <a:spcAft>
                <a:spcPct val="0"/>
              </a:spcAft>
              <a:buClr>
                <a:srgbClr val="A5B592"/>
              </a:buClr>
              <a:buSzPct val="80000"/>
              <a:buFont typeface="Wingdings 2" panose="05020102010507070707" pitchFamily="18" charset="2"/>
              <a:buChar char=""/>
              <a:defRPr/>
            </a:pPr>
            <a:r>
              <a:rPr lang="ru-RU" sz="3200">
                <a:solidFill>
                  <a:srgbClr val="444D26">
                    <a:lumMod val="75000"/>
                  </a:srgbClr>
                </a:solidFill>
                <a:latin typeface="Corbel" panose="020B0503020204020204" pitchFamily="34" charset="0"/>
              </a:rPr>
              <a:t>междисциплинарный;</a:t>
            </a:r>
          </a:p>
          <a:p>
            <a:pPr marL="365125" lvl="0" indent="-282575" fontAlgn="base">
              <a:spcBef>
                <a:spcPts val="600"/>
              </a:spcBef>
              <a:spcAft>
                <a:spcPct val="0"/>
              </a:spcAft>
              <a:buClr>
                <a:srgbClr val="A5B592"/>
              </a:buClr>
              <a:buSzPct val="80000"/>
              <a:buFont typeface="Wingdings 2" panose="05020102010507070707" pitchFamily="18" charset="2"/>
              <a:buChar char=""/>
              <a:defRPr/>
            </a:pPr>
            <a:r>
              <a:rPr lang="ru-RU" sz="3200">
                <a:solidFill>
                  <a:srgbClr val="444D26">
                    <a:lumMod val="75000"/>
                  </a:srgbClr>
                </a:solidFill>
                <a:latin typeface="Corbel" panose="020B0503020204020204" pitchFamily="34" charset="0"/>
              </a:rPr>
              <a:t>краткосрочный;</a:t>
            </a:r>
          </a:p>
          <a:p>
            <a:pPr marL="365125" lvl="0" indent="-282575" fontAlgn="base">
              <a:spcBef>
                <a:spcPts val="600"/>
              </a:spcBef>
              <a:spcAft>
                <a:spcPct val="0"/>
              </a:spcAft>
              <a:buClr>
                <a:srgbClr val="A5B592"/>
              </a:buClr>
              <a:buSzPct val="80000"/>
              <a:buFont typeface="Wingdings 2" panose="05020102010507070707" pitchFamily="18" charset="2"/>
              <a:buChar char=""/>
              <a:defRPr/>
            </a:pPr>
            <a:r>
              <a:rPr lang="ru-RU" sz="3200">
                <a:solidFill>
                  <a:srgbClr val="444D26">
                    <a:lumMod val="75000"/>
                  </a:srgbClr>
                </a:solidFill>
                <a:latin typeface="Corbel" panose="020B0503020204020204" pitchFamily="34" charset="0"/>
              </a:rPr>
              <a:t>практико-ориентированный.</a:t>
            </a:r>
            <a:endParaRPr lang="ru-RU" sz="3200" dirty="0">
              <a:solidFill>
                <a:srgbClr val="444D26">
                  <a:lumMod val="75000"/>
                </a:srgbClr>
              </a:solidFill>
              <a:latin typeface="Corbel" panose="020B0503020204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98072" y="762000"/>
            <a:ext cx="7620000" cy="75405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ru-RU" sz="4300" b="1" dirty="0">
                <a:ln/>
                <a:solidFill>
                  <a:schemeClr val="accent4"/>
                </a:solidFill>
                <a:latin typeface="Corbel" panose="020B0503020204020204" pitchFamily="34" charset="0"/>
                <a:ea typeface="+mj-ea"/>
                <a:cs typeface="+mj-cs"/>
              </a:rPr>
              <a:t>Типология проекта:</a:t>
            </a:r>
            <a:endParaRPr lang="ru-RU" b="1" dirty="0">
              <a:ln/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63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3325091"/>
            <a:ext cx="7439891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125" lvl="0" indent="-282575" fontAlgn="base">
              <a:spcBef>
                <a:spcPts val="600"/>
              </a:spcBef>
              <a:spcAft>
                <a:spcPct val="0"/>
              </a:spcAft>
              <a:buClr>
                <a:srgbClr val="A5B592"/>
              </a:buClr>
              <a:buSzPct val="80000"/>
              <a:buFont typeface="Wingdings 2" panose="05020102010507070707" pitchFamily="18" charset="2"/>
              <a:buChar char=""/>
              <a:defRPr/>
            </a:pPr>
            <a:r>
              <a:rPr lang="ru-RU" sz="3200" dirty="0">
                <a:solidFill>
                  <a:srgbClr val="444D26">
                    <a:lumMod val="75000"/>
                  </a:srgbClr>
                </a:solidFill>
                <a:latin typeface="Corbel" panose="020B0503020204020204" pitchFamily="34" charset="0"/>
              </a:rPr>
              <a:t>дети </a:t>
            </a:r>
            <a:r>
              <a:rPr lang="ru-RU" sz="3200" dirty="0" smtClean="0">
                <a:solidFill>
                  <a:srgbClr val="444D26">
                    <a:lumMod val="75000"/>
                  </a:srgbClr>
                </a:solidFill>
                <a:latin typeface="Corbel" panose="020B0503020204020204" pitchFamily="34" charset="0"/>
              </a:rPr>
              <a:t>старшей </a:t>
            </a:r>
            <a:r>
              <a:rPr lang="ru-RU" sz="3200" dirty="0">
                <a:solidFill>
                  <a:srgbClr val="444D26">
                    <a:lumMod val="75000"/>
                  </a:srgbClr>
                </a:solidFill>
                <a:latin typeface="Corbel" panose="020B0503020204020204" pitchFamily="34" charset="0"/>
              </a:rPr>
              <a:t>группы;</a:t>
            </a:r>
          </a:p>
          <a:p>
            <a:pPr marL="365125" lvl="0" indent="-282575" fontAlgn="base">
              <a:spcBef>
                <a:spcPts val="600"/>
              </a:spcBef>
              <a:spcAft>
                <a:spcPct val="0"/>
              </a:spcAft>
              <a:buClr>
                <a:srgbClr val="A5B592"/>
              </a:buClr>
              <a:buSzPct val="80000"/>
              <a:buFont typeface="Wingdings 2" panose="05020102010507070707" pitchFamily="18" charset="2"/>
              <a:buChar char=""/>
              <a:defRPr/>
            </a:pPr>
            <a:r>
              <a:rPr lang="ru-RU" sz="3200" dirty="0">
                <a:solidFill>
                  <a:srgbClr val="444D26">
                    <a:lumMod val="75000"/>
                  </a:srgbClr>
                </a:solidFill>
                <a:latin typeface="Corbel" panose="020B0503020204020204" pitchFamily="34" charset="0"/>
              </a:rPr>
              <a:t>воспитатели;</a:t>
            </a:r>
          </a:p>
          <a:p>
            <a:pPr marL="365125" lvl="0" indent="-282575" fontAlgn="base">
              <a:spcBef>
                <a:spcPts val="600"/>
              </a:spcBef>
              <a:spcAft>
                <a:spcPct val="0"/>
              </a:spcAft>
              <a:buClr>
                <a:srgbClr val="A5B592"/>
              </a:buClr>
              <a:buSzPct val="80000"/>
              <a:buFont typeface="Wingdings 2" panose="05020102010507070707" pitchFamily="18" charset="2"/>
              <a:buChar char=""/>
              <a:defRPr/>
            </a:pPr>
            <a:r>
              <a:rPr lang="ru-RU" sz="3200" dirty="0">
                <a:solidFill>
                  <a:srgbClr val="444D26">
                    <a:lumMod val="75000"/>
                  </a:srgbClr>
                </a:solidFill>
                <a:latin typeface="Corbel" panose="020B0503020204020204" pitchFamily="34" charset="0"/>
              </a:rPr>
              <a:t>родители.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13710" y="1039091"/>
            <a:ext cx="7841672" cy="75405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ru-RU" sz="4300" b="1" dirty="0">
                <a:ln/>
                <a:solidFill>
                  <a:schemeClr val="accent4"/>
                </a:solidFill>
                <a:latin typeface="Corbel" panose="020B0503020204020204" pitchFamily="34" charset="0"/>
                <a:ea typeface="+mj-ea"/>
                <a:cs typeface="+mj-cs"/>
              </a:rPr>
              <a:t>Участники проекта:</a:t>
            </a:r>
            <a:endParaRPr lang="ru-RU" b="1" dirty="0">
              <a:ln/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24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3673" y="568036"/>
            <a:ext cx="786938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Neo Sans Intel"/>
              </a:rPr>
              <a:t>В дошкольном детстве закладывается фундамент здоровья ребёнка, происходит его интенсивный рост и развитие, формируется основной пакет знаний о своем организме как о помощнике, а также необходимые навыки и привычки, вырабатываются черты характера, без которых невозможен здоровый образ жизни.</a:t>
            </a:r>
            <a:endParaRPr lang="ru-RU" sz="2400" dirty="0">
              <a:solidFill>
                <a:srgbClr val="000000"/>
              </a:solidFill>
              <a:latin typeface="Neo Sans Intel"/>
              <a:ea typeface="Times New Roman" panose="02020603050405020304" pitchFamily="18" charset="0"/>
              <a:cs typeface="Neo Sans Intel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Neo Sans Intel"/>
              </a:rPr>
              <a:t>Проектная деятельность направлена на формирование у детей понятия «функциональное назначение носа», грамотное использование систем организма для профилактики простудных заболеваний, развитие личностных качеств ребенка, направленных на ЗОЖ, самосовершенствование.</a:t>
            </a:r>
            <a:endParaRPr lang="ru-RU" sz="2400" dirty="0">
              <a:solidFill>
                <a:srgbClr val="000000"/>
              </a:solidFill>
              <a:latin typeface="Neo Sans Intel"/>
              <a:ea typeface="Times New Roman" panose="02020603050405020304" pitchFamily="18" charset="0"/>
              <a:cs typeface="Neo Sans Intel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Neo Sans Intel"/>
              </a:rPr>
              <a:t>Итогом работы должно  стать создание иллюстрированной книги «Путешествие в страну </a:t>
            </a:r>
            <a:r>
              <a:rPr lang="ru-RU" sz="2400" dirty="0" err="1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Neo Sans Intel"/>
              </a:rPr>
              <a:t>Носарию</a:t>
            </a:r>
            <a:r>
              <a:rPr lang="ru-RU" sz="24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Neo Sans Intel"/>
              </a:rPr>
              <a:t>»</a:t>
            </a:r>
            <a:endParaRPr lang="ru-RU" sz="2400" dirty="0">
              <a:solidFill>
                <a:srgbClr val="000000"/>
              </a:solidFill>
              <a:latin typeface="Neo Sans Intel"/>
              <a:ea typeface="Times New Roman" panose="02020603050405020304" pitchFamily="18" charset="0"/>
              <a:cs typeface="Neo Sans Intel"/>
            </a:endParaRPr>
          </a:p>
        </p:txBody>
      </p:sp>
    </p:spTree>
    <p:extLst>
      <p:ext uri="{BB962C8B-B14F-4D97-AF65-F5344CB8AC3E}">
        <p14:creationId xmlns:p14="http://schemas.microsoft.com/office/powerpoint/2010/main" val="321155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5128" y="2327564"/>
            <a:ext cx="799407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125" lvl="0" indent="-282575" fontAlgn="base">
              <a:spcBef>
                <a:spcPts val="600"/>
              </a:spcBef>
              <a:spcAft>
                <a:spcPct val="0"/>
              </a:spcAft>
              <a:buClr>
                <a:srgbClr val="A5B592"/>
              </a:buClr>
              <a:buSzPct val="80000"/>
              <a:buFont typeface="Wingdings 2" panose="05020102010507070707" pitchFamily="18" charset="2"/>
              <a:buChar char=""/>
              <a:defRPr/>
            </a:pPr>
            <a:r>
              <a:rPr lang="ru-RU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/>
                </a:solidFill>
                <a:latin typeface="Corbel" panose="020B0503020204020204" pitchFamily="34" charset="0"/>
                <a:hlinkClick r:id="rId2" action="ppaction://hlinksldjump"/>
              </a:rPr>
              <a:t>образовательные</a:t>
            </a:r>
            <a:r>
              <a:rPr lang="ru-RU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/>
                </a:solidFill>
                <a:latin typeface="Corbel" panose="020B0503020204020204" pitchFamily="34" charset="0"/>
              </a:rPr>
              <a:t>;</a:t>
            </a:r>
          </a:p>
          <a:p>
            <a:pPr marL="365125" lvl="0" indent="-282575" fontAlgn="base">
              <a:spcBef>
                <a:spcPts val="600"/>
              </a:spcBef>
              <a:spcAft>
                <a:spcPct val="0"/>
              </a:spcAft>
              <a:buClr>
                <a:srgbClr val="A5B592"/>
              </a:buClr>
              <a:buSzPct val="80000"/>
              <a:buFont typeface="Wingdings 2" panose="05020102010507070707" pitchFamily="18" charset="2"/>
              <a:buChar char=""/>
              <a:defRPr/>
            </a:pPr>
            <a:r>
              <a:rPr lang="ru-RU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/>
                </a:solidFill>
                <a:latin typeface="Corbel" panose="020B0503020204020204" pitchFamily="34" charset="0"/>
                <a:hlinkClick r:id="rId3" action="ppaction://hlinksldjump"/>
              </a:rPr>
              <a:t>воспитательные</a:t>
            </a:r>
            <a:r>
              <a:rPr lang="ru-RU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/>
                </a:solidFill>
                <a:latin typeface="Corbel" panose="020B0503020204020204" pitchFamily="34" charset="0"/>
              </a:rPr>
              <a:t>;</a:t>
            </a:r>
          </a:p>
          <a:p>
            <a:pPr marL="365125" lvl="0" indent="-282575" fontAlgn="base">
              <a:spcBef>
                <a:spcPts val="600"/>
              </a:spcBef>
              <a:spcAft>
                <a:spcPct val="0"/>
              </a:spcAft>
              <a:buClr>
                <a:srgbClr val="A5B592"/>
              </a:buClr>
              <a:buSzPct val="80000"/>
              <a:buFont typeface="Wingdings 2" panose="05020102010507070707" pitchFamily="18" charset="2"/>
              <a:buChar char=""/>
              <a:defRPr/>
            </a:pPr>
            <a:r>
              <a:rPr lang="ru-RU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/>
                </a:solidFill>
                <a:latin typeface="Corbel" panose="020B0503020204020204" pitchFamily="34" charset="0"/>
                <a:hlinkClick r:id="" action="ppaction://noaction"/>
              </a:rPr>
              <a:t>развивающие</a:t>
            </a:r>
            <a:r>
              <a:rPr lang="ru-RU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/>
                </a:solidFill>
                <a:latin typeface="Corbel" panose="020B0503020204020204" pitchFamily="34" charset="0"/>
              </a:rPr>
              <a:t>.</a:t>
            </a:r>
            <a:endParaRPr lang="ru-RU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2"/>
              </a:solidFill>
              <a:latin typeface="Corbel" panose="020B0503020204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08364" y="775855"/>
            <a:ext cx="8091054" cy="75405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ru-RU" sz="4300" b="1" dirty="0" smtClean="0">
                <a:ln/>
                <a:solidFill>
                  <a:schemeClr val="accent4"/>
                </a:solidFill>
                <a:latin typeface="Corbel" panose="020B0503020204020204" pitchFamily="34" charset="0"/>
                <a:ea typeface="+mj-ea"/>
                <a:cs typeface="+mj-cs"/>
              </a:rPr>
              <a:t>        Цели </a:t>
            </a:r>
            <a:r>
              <a:rPr lang="ru-RU" sz="4300" b="1" dirty="0">
                <a:ln/>
                <a:solidFill>
                  <a:schemeClr val="accent4"/>
                </a:solidFill>
                <a:latin typeface="Corbel" panose="020B0503020204020204" pitchFamily="34" charset="0"/>
                <a:ea typeface="+mj-ea"/>
                <a:cs typeface="+mj-cs"/>
              </a:rPr>
              <a:t>проекта:</a:t>
            </a:r>
            <a:endParaRPr lang="ru-RU" b="1" dirty="0">
              <a:ln/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16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2945" y="498765"/>
            <a:ext cx="8049491" cy="6924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3900" b="1" dirty="0">
                <a:ln/>
                <a:solidFill>
                  <a:schemeClr val="accent4"/>
                </a:solidFill>
                <a:latin typeface="Corbel" panose="020B0503020204020204" pitchFamily="34" charset="0"/>
                <a:ea typeface="+mj-ea"/>
                <a:cs typeface="+mj-cs"/>
              </a:rPr>
              <a:t>Образовательная цель и задачи</a:t>
            </a:r>
            <a:endParaRPr lang="ru-RU" b="1" dirty="0">
              <a:ln/>
              <a:solidFill>
                <a:schemeClr val="accent4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8983" y="1415718"/>
            <a:ext cx="896389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/>
          </a:p>
          <a:p>
            <a:r>
              <a:rPr lang="ru-RU" sz="2800" dirty="0" smtClean="0"/>
              <a:t>Цель</a:t>
            </a:r>
            <a:r>
              <a:rPr lang="ru-RU" sz="2800" dirty="0"/>
              <a:t>: формирование у детей понятия </a:t>
            </a:r>
            <a:endParaRPr lang="ru-RU" sz="2800" dirty="0" smtClean="0"/>
          </a:p>
          <a:p>
            <a:pPr algn="ctr"/>
            <a:r>
              <a:rPr lang="ru-RU" sz="2800" dirty="0" smtClean="0"/>
              <a:t>«</a:t>
            </a:r>
            <a:r>
              <a:rPr lang="ru-RU" sz="2800" dirty="0"/>
              <a:t>функции носа</a:t>
            </a:r>
            <a:r>
              <a:rPr lang="ru-RU" sz="2800" dirty="0" smtClean="0"/>
              <a:t>»</a:t>
            </a:r>
            <a:endParaRPr lang="ru-RU" sz="2400" dirty="0"/>
          </a:p>
          <a:p>
            <a:endParaRPr lang="ru-RU" sz="2400" dirty="0"/>
          </a:p>
          <a:p>
            <a:r>
              <a:rPr lang="ru-RU" sz="3200" dirty="0"/>
              <a:t>Задачи:</a:t>
            </a:r>
          </a:p>
          <a:p>
            <a:r>
              <a:rPr lang="ru-RU" sz="3200" dirty="0"/>
              <a:t>1. познакомить детей с понятием «носовой ход», «инфекция» </a:t>
            </a:r>
          </a:p>
          <a:p>
            <a:r>
              <a:rPr lang="ru-RU" sz="3200" dirty="0"/>
              <a:t>2. подготовить к созданию иллюстрированной книги</a:t>
            </a:r>
          </a:p>
        </p:txBody>
      </p:sp>
    </p:spTree>
    <p:extLst>
      <p:ext uri="{BB962C8B-B14F-4D97-AF65-F5344CB8AC3E}">
        <p14:creationId xmlns:p14="http://schemas.microsoft.com/office/powerpoint/2010/main" val="244154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6691" y="1371600"/>
            <a:ext cx="816032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sz="2800" dirty="0"/>
              <a:t>Цель: стремление к здоровому образу </a:t>
            </a:r>
            <a:r>
              <a:rPr lang="ru-RU" sz="2800" dirty="0" smtClean="0"/>
              <a:t>жизни</a:t>
            </a:r>
          </a:p>
          <a:p>
            <a:endParaRPr lang="ru-RU" sz="2800" dirty="0"/>
          </a:p>
          <a:p>
            <a:r>
              <a:rPr lang="ru-RU" sz="3200" dirty="0"/>
              <a:t>Задачи:</a:t>
            </a:r>
          </a:p>
          <a:p>
            <a:r>
              <a:rPr lang="ru-RU" sz="3200" dirty="0"/>
              <a:t>1. воспитывать интерес к строению своего носа</a:t>
            </a:r>
          </a:p>
          <a:p>
            <a:r>
              <a:rPr lang="ru-RU" sz="3200" dirty="0"/>
              <a:t>2. подвести детей к пониманию важности работы всех систем организма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71600" y="415636"/>
            <a:ext cx="7772400" cy="75405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ru-RU" sz="4300" b="1">
                <a:ln/>
                <a:solidFill>
                  <a:schemeClr val="accent4"/>
                </a:solidFill>
                <a:latin typeface="Corbel" panose="020B0503020204020204" pitchFamily="34" charset="0"/>
                <a:ea typeface="+mj-ea"/>
                <a:cs typeface="+mj-cs"/>
              </a:rPr>
              <a:t>Воспитательная цель и задачи</a:t>
            </a:r>
            <a:endParaRPr lang="ru-RU" b="1" dirty="0">
              <a:ln/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29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8982" y="526473"/>
            <a:ext cx="8423564" cy="75405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4300" b="1" dirty="0">
                <a:ln/>
                <a:solidFill>
                  <a:schemeClr val="accent4"/>
                </a:solidFill>
                <a:latin typeface="Corbel" panose="020B0503020204020204" pitchFamily="34" charset="0"/>
                <a:ea typeface="+mj-ea"/>
                <a:cs typeface="+mj-cs"/>
              </a:rPr>
              <a:t>Развивающая цель и задачи</a:t>
            </a:r>
            <a:endParaRPr lang="ru-RU" b="1" dirty="0">
              <a:ln/>
              <a:solidFill>
                <a:schemeClr val="accent4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3054" y="1607127"/>
            <a:ext cx="863138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Цель: развитие познавательной активности и инициативы</a:t>
            </a:r>
          </a:p>
          <a:p>
            <a:r>
              <a:rPr lang="ru-RU" sz="3200" dirty="0"/>
              <a:t>Задачи:</a:t>
            </a:r>
          </a:p>
          <a:p>
            <a:r>
              <a:rPr lang="ru-RU" sz="3200" dirty="0"/>
              <a:t>1. развивать интерес к системам организма на основе функций носа </a:t>
            </a:r>
          </a:p>
          <a:p>
            <a:r>
              <a:rPr lang="ru-RU" sz="3200" dirty="0"/>
              <a:t>2.развивать умение элементарного обследования состояния своего здоровья</a:t>
            </a:r>
          </a:p>
        </p:txBody>
      </p:sp>
    </p:spTree>
    <p:extLst>
      <p:ext uri="{BB962C8B-B14F-4D97-AF65-F5344CB8AC3E}">
        <p14:creationId xmlns:p14="http://schemas.microsoft.com/office/powerpoint/2010/main" val="297324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1155</TotalTime>
  <Words>1076</Words>
  <Application>Microsoft Office PowerPoint</Application>
  <PresentationFormat>Широкоэкранный</PresentationFormat>
  <Paragraphs>160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1" baseType="lpstr">
      <vt:lpstr>Arial</vt:lpstr>
      <vt:lpstr>Corbel</vt:lpstr>
      <vt:lpstr>Garamond</vt:lpstr>
      <vt:lpstr>Neo Sans Intel</vt:lpstr>
      <vt:lpstr>Times New Roman</vt:lpstr>
      <vt:lpstr>Trebuchet MS</vt:lpstr>
      <vt:lpstr>Wingdings 2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Заключительный (1 занятие)</vt:lpstr>
      <vt:lpstr>Учебно-методический пакет</vt:lpstr>
      <vt:lpstr>Учебно-методический пакет</vt:lpstr>
      <vt:lpstr>Презентация PowerPoint</vt:lpstr>
      <vt:lpstr>Библиография</vt:lpstr>
      <vt:lpstr>Интернет источники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123</dc:creator>
  <cp:lastModifiedBy>123</cp:lastModifiedBy>
  <cp:revision>24</cp:revision>
  <dcterms:created xsi:type="dcterms:W3CDTF">2018-01-15T18:02:39Z</dcterms:created>
  <dcterms:modified xsi:type="dcterms:W3CDTF">2022-08-26T17:23:50Z</dcterms:modified>
</cp:coreProperties>
</file>